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sldIdLst>
    <p:sldId id="256" r:id="rId2"/>
    <p:sldId id="272" r:id="rId3"/>
    <p:sldId id="273" r:id="rId4"/>
    <p:sldId id="258" r:id="rId5"/>
    <p:sldId id="268" r:id="rId6"/>
    <p:sldId id="274" r:id="rId7"/>
    <p:sldId id="275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4FD"/>
    <a:srgbClr val="F2F4F6"/>
    <a:srgbClr val="DFE6ED"/>
    <a:srgbClr val="A2D4F0"/>
    <a:srgbClr val="999999"/>
    <a:srgbClr val="F6D7C2"/>
    <a:srgbClr val="D9D9D9"/>
    <a:srgbClr val="B8F0A2"/>
    <a:srgbClr val="EEF0A2"/>
    <a:srgbClr val="E356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12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D9DC9FF-CC04-ABFC-9E5B-0BA8FE023366}"/>
              </a:ext>
            </a:extLst>
          </p:cNvPr>
          <p:cNvSpPr/>
          <p:nvPr userDrawn="1"/>
        </p:nvSpPr>
        <p:spPr>
          <a:xfrm>
            <a:off x="-2" y="-1"/>
            <a:ext cx="9144001" cy="360000"/>
          </a:xfrm>
          <a:prstGeom prst="rect">
            <a:avLst/>
          </a:prstGeom>
          <a:solidFill>
            <a:srgbClr val="B7E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ABDF79-020E-7730-CD93-2CA62D466E4D}"/>
              </a:ext>
            </a:extLst>
          </p:cNvPr>
          <p:cNvSpPr/>
          <p:nvPr userDrawn="1"/>
        </p:nvSpPr>
        <p:spPr>
          <a:xfrm>
            <a:off x="-1" y="6498000"/>
            <a:ext cx="9144001" cy="360000"/>
          </a:xfrm>
          <a:prstGeom prst="rect">
            <a:avLst/>
          </a:prstGeom>
          <a:solidFill>
            <a:srgbClr val="B7E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E88ED409-5257-84E5-9AA6-F5DE9115C9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524" y="6561973"/>
            <a:ext cx="1854203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090328D4-87E0-4B2E-86BF-97563E64CBA8}" type="datetimeFigureOut">
              <a:rPr lang="en-GB" smtClean="0"/>
              <a:pPr/>
              <a:t>27/11/2022</a:t>
            </a:fld>
            <a:endParaRPr lang="en-GB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AB77D8F5-79EF-2257-5560-E92AF61E1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3448" y="6561973"/>
            <a:ext cx="3617103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B76564B-61E6-9101-7FD2-66F935991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69928" y="6561973"/>
            <a:ext cx="984019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35B37B02-FF75-426C-AD46-F07181CE96E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6053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90328D4-87E0-4B2E-86BF-97563E64CBA8}" type="datetimeFigureOut">
              <a:rPr lang="en-GB" smtClean="0"/>
              <a:pPr/>
              <a:t>27/11/2022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5B37B02-FF75-426C-AD46-F07181CE96E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6564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328D4-87E0-4B2E-86BF-97563E64CBA8}" type="datetimeFigureOut">
              <a:rPr lang="en-GB" smtClean="0"/>
              <a:t>27/11/2022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37B02-FF75-426C-AD46-F07181CE96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2134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6498000"/>
            <a:ext cx="9144001" cy="360000"/>
          </a:xfrm>
          <a:prstGeom prst="rect">
            <a:avLst/>
          </a:prstGeom>
          <a:solidFill>
            <a:srgbClr val="B7E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637755"/>
            <a:ext cx="7543800" cy="7023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617813"/>
            <a:ext cx="7543801" cy="46024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4" y="6561973"/>
            <a:ext cx="1854203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090328D4-87E0-4B2E-86BF-97563E64CBA8}" type="datetimeFigureOut">
              <a:rPr lang="en-GB" smtClean="0"/>
              <a:pPr/>
              <a:t>27/11/2022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3448" y="6561973"/>
            <a:ext cx="3617103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69928" y="6561973"/>
            <a:ext cx="984019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5B37B02-FF75-426C-AD46-F07181CE96E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E19D3D-4A73-EF1A-9D74-07D82B6AB2D5}"/>
              </a:ext>
            </a:extLst>
          </p:cNvPr>
          <p:cNvSpPr/>
          <p:nvPr userDrawn="1"/>
        </p:nvSpPr>
        <p:spPr>
          <a:xfrm>
            <a:off x="-2" y="-1"/>
            <a:ext cx="9144001" cy="360000"/>
          </a:xfrm>
          <a:prstGeom prst="rect">
            <a:avLst/>
          </a:prstGeom>
          <a:solidFill>
            <a:srgbClr val="B7E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97785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7" r:id="rId3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1.svg"/><Relationship Id="rId18" Type="http://schemas.microsoft.com/office/2007/relationships/hdphoto" Target="../media/hdphoto5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image" Target="../media/image4.png"/><Relationship Id="rId16" Type="http://schemas.openxmlformats.org/officeDocument/2006/relationships/image" Target="../media/image14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9.emf"/><Relationship Id="rId5" Type="http://schemas.microsoft.com/office/2007/relationships/hdphoto" Target="../media/hdphoto2.wdp"/><Relationship Id="rId15" Type="http://schemas.openxmlformats.org/officeDocument/2006/relationships/image" Target="../media/image13.svg"/><Relationship Id="rId10" Type="http://schemas.microsoft.com/office/2007/relationships/hdphoto" Target="../media/hdphoto4.wdp"/><Relationship Id="rId19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FBB2-6C6F-9C86-9461-8E43A4C6F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rgbClr val="282E8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#HeyBlue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7D1664-0742-E73E-6828-2A2ED24142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Sub heading</a:t>
            </a:r>
          </a:p>
        </p:txBody>
      </p:sp>
    </p:spTree>
    <p:extLst>
      <p:ext uri="{BB962C8B-B14F-4D97-AF65-F5344CB8AC3E}">
        <p14:creationId xmlns:p14="http://schemas.microsoft.com/office/powerpoint/2010/main" val="3518149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chitecturalCharacteristics">
            <a:extLst>
              <a:ext uri="{FF2B5EF4-FFF2-40B4-BE49-F238E27FC236}">
                <a16:creationId xmlns:a16="http://schemas.microsoft.com/office/drawing/2014/main" id="{E8690C86-A800-CFF7-4B52-0E13911C5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537681"/>
            <a:ext cx="6104467" cy="3232400"/>
          </a:xfrm>
          <a:prstGeom prst="rect">
            <a:avLst/>
          </a:prstGeom>
          <a:noFill/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yleToCharacteristicAnalysis">
            <a:extLst>
              <a:ext uri="{FF2B5EF4-FFF2-40B4-BE49-F238E27FC236}">
                <a16:creationId xmlns:a16="http://schemas.microsoft.com/office/drawing/2014/main" id="{D2C44863-F2C5-26AC-E5E9-05E1A83F1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033" y="2345418"/>
            <a:ext cx="6629400" cy="1759783"/>
          </a:xfrm>
          <a:prstGeom prst="rect">
            <a:avLst/>
          </a:prstGeom>
          <a:noFill/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main Analysis Map">
            <a:extLst>
              <a:ext uri="{FF2B5EF4-FFF2-40B4-BE49-F238E27FC236}">
                <a16:creationId xmlns:a16="http://schemas.microsoft.com/office/drawing/2014/main" id="{47A95976-40A2-ED45-8184-4CC4F1AEC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591" y="3380107"/>
            <a:ext cx="5367867" cy="2940212"/>
          </a:xfrm>
          <a:prstGeom prst="rect">
            <a:avLst/>
          </a:prstGeom>
          <a:noFill/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468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3B0CF6C-11A5-627F-497C-4AD5BEBF53E5}"/>
              </a:ext>
            </a:extLst>
          </p:cNvPr>
          <p:cNvGrpSpPr/>
          <p:nvPr/>
        </p:nvGrpSpPr>
        <p:grpSpPr>
          <a:xfrm>
            <a:off x="3921034" y="4112667"/>
            <a:ext cx="3218535" cy="2377863"/>
            <a:chOff x="1266641" y="4747564"/>
            <a:chExt cx="3218535" cy="237786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A20077B-7EEB-1E68-8284-4773DB75D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6641" y="4747564"/>
              <a:ext cx="2300510" cy="2210598"/>
            </a:xfrm>
            <a:prstGeom prst="rect">
              <a:avLst/>
            </a:prstGeom>
            <a:ln w="12700">
              <a:solidFill>
                <a:srgbClr val="002060"/>
              </a:solidFill>
            </a:ln>
            <a:scene3d>
              <a:camera prst="isometricTopUp"/>
              <a:lightRig rig="threePt" dir="t"/>
            </a:scene3d>
            <a:sp3d>
              <a:bevelT/>
            </a:sp3d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EFE8CDC-83A2-3227-7AC9-55AFBE0B1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226" y="4986251"/>
              <a:ext cx="2325950" cy="1871749"/>
            </a:xfrm>
            <a:prstGeom prst="rect">
              <a:avLst/>
            </a:prstGeom>
            <a:ln w="12700">
              <a:solidFill>
                <a:srgbClr val="002060"/>
              </a:solidFill>
            </a:ln>
            <a:scene3d>
              <a:camera prst="isometricTopUp"/>
              <a:lightRig rig="threePt" dir="t"/>
            </a:scene3d>
            <a:sp3d>
              <a:bevelT/>
            </a:sp3d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ECF0E01-D131-EB7E-325B-C1137E767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9483" y="5078823"/>
              <a:ext cx="1327022" cy="2046604"/>
            </a:xfrm>
            <a:prstGeom prst="rect">
              <a:avLst/>
            </a:prstGeom>
            <a:ln w="12700">
              <a:solidFill>
                <a:srgbClr val="002060"/>
              </a:solidFill>
            </a:ln>
            <a:scene3d>
              <a:camera prst="isometricTopUp"/>
              <a:lightRig rig="threePt" dir="t"/>
            </a:scene3d>
            <a:sp3d>
              <a:bevelT/>
            </a:sp3d>
          </p:spPr>
        </p:pic>
      </p:grp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A86359CC-5DED-F4F8-6FCB-98F2313807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087" y="3008940"/>
            <a:ext cx="3457942" cy="2576589"/>
          </a:xfrm>
          <a:prstGeom prst="rect">
            <a:avLst/>
          </a:prstGeom>
          <a:scene3d>
            <a:camera prst="isometricTopUp"/>
            <a:lightRig rig="threePt" dir="t"/>
          </a:scene3d>
          <a:sp3d>
            <a:bevelT/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A721FE-C60B-B06A-FB95-F87BC95D26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842" y="2284124"/>
            <a:ext cx="3344008" cy="2686050"/>
          </a:xfrm>
          <a:prstGeom prst="rect">
            <a:avLst/>
          </a:prstGeom>
          <a:ln w="12700">
            <a:solidFill>
              <a:srgbClr val="002060"/>
            </a:solidFill>
          </a:ln>
          <a:scene3d>
            <a:camera prst="isometricTopUp"/>
            <a:lightRig rig="threePt" dir="t"/>
          </a:scene3d>
          <a:sp3d>
            <a:bevelT/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42C4BC-FBAC-23F1-E93D-F8750EC34D46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-5000"/>
          </a:blip>
          <a:stretch>
            <a:fillRect/>
          </a:stretch>
        </p:blipFill>
        <p:spPr>
          <a:xfrm>
            <a:off x="3756087" y="1975594"/>
            <a:ext cx="3578173" cy="2017729"/>
          </a:xfrm>
          <a:prstGeom prst="rect">
            <a:avLst/>
          </a:prstGeom>
          <a:ln w="12700">
            <a:solidFill>
              <a:srgbClr val="002060"/>
            </a:solidFill>
          </a:ln>
          <a:scene3d>
            <a:camera prst="isometricTopUp"/>
            <a:lightRig rig="threePt" dir="t"/>
          </a:scene3d>
        </p:spPr>
      </p:pic>
      <p:sp>
        <p:nvSpPr>
          <p:cNvPr id="26" name="Arrow: Up-Down 25">
            <a:extLst>
              <a:ext uri="{FF2B5EF4-FFF2-40B4-BE49-F238E27FC236}">
                <a16:creationId xmlns:a16="http://schemas.microsoft.com/office/drawing/2014/main" id="{04DD1CAA-FF09-3BFD-9ED1-D0277C475A41}"/>
              </a:ext>
            </a:extLst>
          </p:cNvPr>
          <p:cNvSpPr/>
          <p:nvPr/>
        </p:nvSpPr>
        <p:spPr>
          <a:xfrm>
            <a:off x="8340181" y="597898"/>
            <a:ext cx="559251" cy="4650378"/>
          </a:xfrm>
          <a:prstGeom prst="upDownArrow">
            <a:avLst/>
          </a:prstGeom>
          <a:gradFill flip="none" rotWithShape="1">
            <a:gsLst>
              <a:gs pos="0">
                <a:srgbClr val="D32827"/>
              </a:gs>
              <a:gs pos="50600">
                <a:srgbClr val="E3561E"/>
              </a:gs>
              <a:gs pos="100000">
                <a:srgbClr val="ED7D1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3D1D1BDD-F5CD-EECB-7509-56663756C1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6481" y="1260521"/>
            <a:ext cx="968329" cy="968329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866DD864-80D7-3670-61AA-1C79F467940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78945" y="5885321"/>
            <a:ext cx="297372" cy="297372"/>
          </a:xfrm>
          <a:prstGeom prst="rect">
            <a:avLst/>
          </a:prstGeom>
        </p:spPr>
      </p:pic>
      <p:sp>
        <p:nvSpPr>
          <p:cNvPr id="30" name="Title 5">
            <a:extLst>
              <a:ext uri="{FF2B5EF4-FFF2-40B4-BE49-F238E27FC236}">
                <a16:creationId xmlns:a16="http://schemas.microsoft.com/office/drawing/2014/main" id="{1DA4385B-2420-AF81-BA23-C31EE5854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31" y="508423"/>
            <a:ext cx="7543800" cy="702302"/>
          </a:xfrm>
        </p:spPr>
        <p:txBody>
          <a:bodyPr>
            <a:normAutofit/>
          </a:bodyPr>
          <a:lstStyle/>
          <a:p>
            <a:r>
              <a:rPr lang="en-GB" sz="2800" dirty="0"/>
              <a:t>Connect the dots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892B9DA4-44A5-A54C-CA16-E6B8E8DF7A1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45115" y="4322346"/>
            <a:ext cx="449908" cy="449908"/>
          </a:xfrm>
          <a:prstGeom prst="rect">
            <a:avLst/>
          </a:prstGeom>
        </p:spPr>
      </p:pic>
      <p:sp>
        <p:nvSpPr>
          <p:cNvPr id="32" name="Title 5">
            <a:extLst>
              <a:ext uri="{FF2B5EF4-FFF2-40B4-BE49-F238E27FC236}">
                <a16:creationId xmlns:a16="http://schemas.microsoft.com/office/drawing/2014/main" id="{38D0351D-E7F7-DF77-4C40-1EB4BD82FACC}"/>
              </a:ext>
            </a:extLst>
          </p:cNvPr>
          <p:cNvSpPr txBox="1">
            <a:spLocks/>
          </p:cNvSpPr>
          <p:nvPr/>
        </p:nvSpPr>
        <p:spPr>
          <a:xfrm>
            <a:off x="6418115" y="5265545"/>
            <a:ext cx="2725885" cy="920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800" dirty="0"/>
              <a:t>Straight </a:t>
            </a:r>
          </a:p>
          <a:p>
            <a:pPr algn="r"/>
            <a:r>
              <a:rPr lang="en-GB" sz="2800" dirty="0"/>
              <a:t>through </a:t>
            </a:r>
          </a:p>
          <a:p>
            <a:pPr algn="r"/>
            <a:r>
              <a:rPr lang="en-GB" sz="2800" dirty="0"/>
              <a:t>architecture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81AB11-1C44-3F7B-6235-0C8B35788ED0}"/>
              </a:ext>
            </a:extLst>
          </p:cNvPr>
          <p:cNvSpPr txBox="1"/>
          <p:nvPr/>
        </p:nvSpPr>
        <p:spPr>
          <a:xfrm>
            <a:off x="763449" y="3014251"/>
            <a:ext cx="2122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ADR-CH-003  on Security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23A3BC-A011-A74C-692C-25BD19B536A1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-5000"/>
          </a:blip>
          <a:stretch>
            <a:fillRect/>
          </a:stretch>
        </p:blipFill>
        <p:spPr>
          <a:xfrm>
            <a:off x="3741216" y="1288378"/>
            <a:ext cx="3578172" cy="2243988"/>
          </a:xfrm>
          <a:prstGeom prst="rect">
            <a:avLst/>
          </a:prstGeom>
          <a:ln w="12700">
            <a:solidFill>
              <a:srgbClr val="002060"/>
            </a:solidFill>
          </a:ln>
          <a:scene3d>
            <a:camera prst="isometricTopUp"/>
            <a:lightRig rig="threePt" dir="t"/>
          </a:scene3d>
          <a:sp3d>
            <a:bevelT/>
          </a:sp3d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C75FFAD-3FC7-FCBE-F5F3-2E284F314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908" y="607618"/>
            <a:ext cx="3066256" cy="1970885"/>
          </a:xfrm>
          <a:prstGeom prst="rect">
            <a:avLst/>
          </a:prstGeom>
          <a:noFill/>
          <a:ln w="12700">
            <a:solidFill>
              <a:srgbClr val="002060"/>
            </a:solidFill>
          </a:ln>
          <a:scene3d>
            <a:camera prst="isometricTopUp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151B68C-7373-A6B7-E2B6-4A11F2289E5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71744" y="376030"/>
            <a:ext cx="1482132" cy="8170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B886B48-5D96-E082-C6E4-2ED6241205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8317" y="5423334"/>
            <a:ext cx="297372" cy="29737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8A414D2-ED19-998A-F7E3-E071263066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95023" y="5967471"/>
            <a:ext cx="297372" cy="2973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8182B56-120E-DFFD-DFDF-D0F75CF2800C}"/>
              </a:ext>
            </a:extLst>
          </p:cNvPr>
          <p:cNvSpPr txBox="1"/>
          <p:nvPr/>
        </p:nvSpPr>
        <p:spPr>
          <a:xfrm>
            <a:off x="-1288644" y="1504211"/>
            <a:ext cx="39174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SR-IM-007</a:t>
            </a:r>
            <a:r>
              <a:rPr lang="en-GB" dirty="0"/>
              <a:t> Community members find the officers that are willing to connect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96522A-F723-31AF-991A-0439E8C8D718}"/>
              </a:ext>
            </a:extLst>
          </p:cNvPr>
          <p:cNvSpPr txBox="1"/>
          <p:nvPr/>
        </p:nvSpPr>
        <p:spPr>
          <a:xfrm>
            <a:off x="-965153" y="3969194"/>
            <a:ext cx="2419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ADR-IM-004 ADR on System Design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95515AD0-3E82-1A9C-E2FD-14B9D4FF98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90619" y="2515204"/>
            <a:ext cx="697557" cy="6975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1CDAF4-CF13-EFF0-87B3-1407AF5810D2}"/>
              </a:ext>
            </a:extLst>
          </p:cNvPr>
          <p:cNvSpPr txBox="1"/>
          <p:nvPr/>
        </p:nvSpPr>
        <p:spPr>
          <a:xfrm>
            <a:off x="390619" y="5511168"/>
            <a:ext cx="241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Design artifacts</a:t>
            </a:r>
          </a:p>
        </p:txBody>
      </p:sp>
    </p:spTree>
    <p:extLst>
      <p:ext uri="{BB962C8B-B14F-4D97-AF65-F5344CB8AC3E}">
        <p14:creationId xmlns:p14="http://schemas.microsoft.com/office/powerpoint/2010/main" val="2593498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1027">
            <a:extLst>
              <a:ext uri="{FF2B5EF4-FFF2-40B4-BE49-F238E27FC236}">
                <a16:creationId xmlns:a16="http://schemas.microsoft.com/office/drawing/2014/main" id="{F2BEB9B7-656D-942F-8715-F07334FDD64C}"/>
              </a:ext>
            </a:extLst>
          </p:cNvPr>
          <p:cNvSpPr/>
          <p:nvPr/>
        </p:nvSpPr>
        <p:spPr>
          <a:xfrm>
            <a:off x="216285" y="1591410"/>
            <a:ext cx="8629650" cy="4857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B8656-85DF-996C-A8F0-6A34E19E8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285" y="485776"/>
            <a:ext cx="7543800" cy="866774"/>
          </a:xfrm>
        </p:spPr>
        <p:txBody>
          <a:bodyPr>
            <a:normAutofit fontScale="90000"/>
          </a:bodyPr>
          <a:lstStyle/>
          <a:p>
            <a:pPr>
              <a:lnSpc>
                <a:spcPts val="3600"/>
              </a:lnSpc>
            </a:pPr>
            <a:r>
              <a:rPr lang="en-GB" sz="3200" dirty="0"/>
              <a:t>#HeyBlue! Requirements</a:t>
            </a:r>
            <a:br>
              <a:rPr lang="en-GB" sz="3200" dirty="0"/>
            </a:br>
            <a:r>
              <a:rPr lang="en-GB" sz="3200" dirty="0"/>
              <a:t> User Story Map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D78D7D-CB16-17FA-7073-5E3273A61E4C}"/>
              </a:ext>
            </a:extLst>
          </p:cNvPr>
          <p:cNvSpPr/>
          <p:nvPr/>
        </p:nvSpPr>
        <p:spPr>
          <a:xfrm>
            <a:off x="295298" y="2527097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Register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4300BF-6B02-3271-5D04-83909ED49BCC}"/>
              </a:ext>
            </a:extLst>
          </p:cNvPr>
          <p:cNvSpPr/>
          <p:nvPr/>
        </p:nvSpPr>
        <p:spPr>
          <a:xfrm>
            <a:off x="1067238" y="2527097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Notify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Proximity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CC9AA4-D813-2CDF-74EB-17389FDD4B5F}"/>
              </a:ext>
            </a:extLst>
          </p:cNvPr>
          <p:cNvSpPr/>
          <p:nvPr/>
        </p:nvSpPr>
        <p:spPr>
          <a:xfrm>
            <a:off x="1775699" y="2527097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Interact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DB9E57-7F78-5BFD-A975-09406FBDB312}"/>
              </a:ext>
            </a:extLst>
          </p:cNvPr>
          <p:cNvSpPr/>
          <p:nvPr/>
        </p:nvSpPr>
        <p:spPr>
          <a:xfrm>
            <a:off x="3492027" y="2545735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Share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76F745-5158-1713-F866-D00864A950C7}"/>
              </a:ext>
            </a:extLst>
          </p:cNvPr>
          <p:cNvSpPr/>
          <p:nvPr/>
        </p:nvSpPr>
        <p:spPr>
          <a:xfrm>
            <a:off x="295298" y="3132543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Create profile for Citizen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B5EEE0-27D4-E733-AE5D-AB1DF7289DFC}"/>
              </a:ext>
            </a:extLst>
          </p:cNvPr>
          <p:cNvSpPr/>
          <p:nvPr/>
        </p:nvSpPr>
        <p:spPr>
          <a:xfrm>
            <a:off x="2657218" y="2535578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Earn Points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AF2626-6B73-F990-83B5-0EB2CA3A7453}"/>
              </a:ext>
            </a:extLst>
          </p:cNvPr>
          <p:cNvSpPr/>
          <p:nvPr/>
        </p:nvSpPr>
        <p:spPr>
          <a:xfrm>
            <a:off x="295298" y="3675901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Create profile for Officer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927C0-28A4-20C2-9066-2A2B8853D6AD}"/>
              </a:ext>
            </a:extLst>
          </p:cNvPr>
          <p:cNvSpPr/>
          <p:nvPr/>
        </p:nvSpPr>
        <p:spPr>
          <a:xfrm>
            <a:off x="254604" y="4219259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Update profile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DD0586-777D-4DCC-D280-F06957E3DE4F}"/>
              </a:ext>
            </a:extLst>
          </p:cNvPr>
          <p:cNvSpPr/>
          <p:nvPr/>
        </p:nvSpPr>
        <p:spPr>
          <a:xfrm>
            <a:off x="2657218" y="3123006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Calculate Rewards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D4973B-7AAE-5887-00B8-7A03D73C9A5F}"/>
              </a:ext>
            </a:extLst>
          </p:cNvPr>
          <p:cNvSpPr/>
          <p:nvPr/>
        </p:nvSpPr>
        <p:spPr>
          <a:xfrm>
            <a:off x="2657218" y="3678873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 rewards to profile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8E8E9D-027F-A75E-B436-53B06B032D3F}"/>
              </a:ext>
            </a:extLst>
          </p:cNvPr>
          <p:cNvSpPr/>
          <p:nvPr/>
        </p:nvSpPr>
        <p:spPr>
          <a:xfrm>
            <a:off x="295298" y="5778361"/>
            <a:ext cx="679375" cy="441885"/>
          </a:xfrm>
          <a:prstGeom prst="rect">
            <a:avLst/>
          </a:prstGeom>
          <a:solidFill>
            <a:srgbClr val="A2D4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Activities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FD31F6-CEEB-52D1-2861-FE9F682E6E9B}"/>
              </a:ext>
            </a:extLst>
          </p:cNvPr>
          <p:cNvSpPr/>
          <p:nvPr/>
        </p:nvSpPr>
        <p:spPr>
          <a:xfrm>
            <a:off x="3548484" y="3122193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Share to #HeyBlue feed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ED45EC-4AE0-7780-86FD-17FE2AB11DAB}"/>
              </a:ext>
            </a:extLst>
          </p:cNvPr>
          <p:cNvSpPr/>
          <p:nvPr/>
        </p:nvSpPr>
        <p:spPr>
          <a:xfrm>
            <a:off x="3559044" y="3637140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Share to Social Media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40E20B-C1A9-1374-63F4-11D6FD68310F}"/>
              </a:ext>
            </a:extLst>
          </p:cNvPr>
          <p:cNvSpPr/>
          <p:nvPr/>
        </p:nvSpPr>
        <p:spPr>
          <a:xfrm>
            <a:off x="2679394" y="5778360"/>
            <a:ext cx="679375" cy="441885"/>
          </a:xfrm>
          <a:prstGeom prst="rect">
            <a:avLst/>
          </a:prstGeom>
          <a:solidFill>
            <a:srgbClr val="F6D7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Must have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7B857A-0F3D-9CF6-48F0-BCE91442E4FF}"/>
              </a:ext>
            </a:extLst>
          </p:cNvPr>
          <p:cNvSpPr/>
          <p:nvPr/>
        </p:nvSpPr>
        <p:spPr>
          <a:xfrm>
            <a:off x="1855738" y="3652447"/>
            <a:ext cx="679375" cy="441885"/>
          </a:xfrm>
          <a:prstGeom prst="rect">
            <a:avLst/>
          </a:prstGeom>
          <a:solidFill>
            <a:srgbClr val="F6D7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Option to connect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257173-A7E5-94AD-411A-26AA94047E99}"/>
              </a:ext>
            </a:extLst>
          </p:cNvPr>
          <p:cNvSpPr/>
          <p:nvPr/>
        </p:nvSpPr>
        <p:spPr>
          <a:xfrm>
            <a:off x="1081782" y="3114525"/>
            <a:ext cx="679375" cy="441885"/>
          </a:xfrm>
          <a:prstGeom prst="rect">
            <a:avLst/>
          </a:prstGeom>
          <a:solidFill>
            <a:srgbClr val="F6D7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800">
                <a:solidFill>
                  <a:schemeClr val="tx1"/>
                </a:solidFill>
              </a:rPr>
              <a:t>Location Tracking</a:t>
            </a:r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A39F992-6A31-0F7F-9A11-EEAA9E1BA73A}"/>
              </a:ext>
            </a:extLst>
          </p:cNvPr>
          <p:cNvSpPr/>
          <p:nvPr/>
        </p:nvSpPr>
        <p:spPr>
          <a:xfrm>
            <a:off x="1868266" y="3132543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Proximity Alert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1F1AC45-0DE4-5980-5DF4-900A903EED16}"/>
              </a:ext>
            </a:extLst>
          </p:cNvPr>
          <p:cNvSpPr/>
          <p:nvPr/>
        </p:nvSpPr>
        <p:spPr>
          <a:xfrm>
            <a:off x="1067238" y="5759669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User Stories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7016B92-37FC-A6D2-0E21-9DD531EC2C5D}"/>
              </a:ext>
            </a:extLst>
          </p:cNvPr>
          <p:cNvSpPr/>
          <p:nvPr/>
        </p:nvSpPr>
        <p:spPr>
          <a:xfrm>
            <a:off x="1840688" y="4172350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Get Map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AE3458-253D-5DE2-B5D3-EB52A82B797D}"/>
              </a:ext>
            </a:extLst>
          </p:cNvPr>
          <p:cNvSpPr/>
          <p:nvPr/>
        </p:nvSpPr>
        <p:spPr>
          <a:xfrm>
            <a:off x="5111880" y="2509152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Redeem Points in store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094C5D-BF86-79CD-A6CB-72C4C9F2D122}"/>
              </a:ext>
            </a:extLst>
          </p:cNvPr>
          <p:cNvSpPr/>
          <p:nvPr/>
        </p:nvSpPr>
        <p:spPr>
          <a:xfrm>
            <a:off x="4313312" y="2509152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Browse store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957BDD0-7F27-2172-D620-B1499942FA70}"/>
              </a:ext>
            </a:extLst>
          </p:cNvPr>
          <p:cNvSpPr/>
          <p:nvPr/>
        </p:nvSpPr>
        <p:spPr>
          <a:xfrm>
            <a:off x="6903242" y="2509151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Donate points to charity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952EC20-CE94-5DB5-389E-3B3AAA997C09}"/>
              </a:ext>
            </a:extLst>
          </p:cNvPr>
          <p:cNvSpPr/>
          <p:nvPr/>
        </p:nvSpPr>
        <p:spPr>
          <a:xfrm>
            <a:off x="6013556" y="3131794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Charity Registers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C6012D-AA77-E0DB-1E19-C213E36404FD}"/>
              </a:ext>
            </a:extLst>
          </p:cNvPr>
          <p:cNvSpPr/>
          <p:nvPr/>
        </p:nvSpPr>
        <p:spPr>
          <a:xfrm>
            <a:off x="6843810" y="3074501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Send to charity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7E00011-F6F8-27CB-DB30-96DD9315C5C4}"/>
              </a:ext>
            </a:extLst>
          </p:cNvPr>
          <p:cNvSpPr/>
          <p:nvPr/>
        </p:nvSpPr>
        <p:spPr>
          <a:xfrm>
            <a:off x="5978129" y="2470753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Browse Charities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19C043-795B-A327-229B-2A224EC3F2EB}"/>
              </a:ext>
            </a:extLst>
          </p:cNvPr>
          <p:cNvSpPr/>
          <p:nvPr/>
        </p:nvSpPr>
        <p:spPr>
          <a:xfrm>
            <a:off x="4376132" y="3074501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Retailer creates storefront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4F4E908-0B16-803C-C5D9-C4C279B6F477}"/>
              </a:ext>
            </a:extLst>
          </p:cNvPr>
          <p:cNvSpPr/>
          <p:nvPr/>
        </p:nvSpPr>
        <p:spPr>
          <a:xfrm>
            <a:off x="5179277" y="3096579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>
                <a:solidFill>
                  <a:schemeClr val="tx1"/>
                </a:solidFill>
              </a:rPr>
              <a:t>Spend management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B91E99B-8BA1-47EB-2F58-0B5254BE7BEB}"/>
              </a:ext>
            </a:extLst>
          </p:cNvPr>
          <p:cNvSpPr/>
          <p:nvPr/>
        </p:nvSpPr>
        <p:spPr>
          <a:xfrm>
            <a:off x="5173750" y="3675901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Update points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EDBFE4D-CA56-6A54-CF29-268799F81371}"/>
              </a:ext>
            </a:extLst>
          </p:cNvPr>
          <p:cNvSpPr/>
          <p:nvPr/>
        </p:nvSpPr>
        <p:spPr>
          <a:xfrm>
            <a:off x="5173749" y="4219258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Purchase Items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48ED2EF-BE09-EB2B-8406-74C063269C78}"/>
              </a:ext>
            </a:extLst>
          </p:cNvPr>
          <p:cNvSpPr/>
          <p:nvPr/>
        </p:nvSpPr>
        <p:spPr>
          <a:xfrm>
            <a:off x="295298" y="4824705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Delete profile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C59DE3-E35D-755D-9FD6-FE69AB24F69B}"/>
              </a:ext>
            </a:extLst>
          </p:cNvPr>
          <p:cNvSpPr/>
          <p:nvPr/>
        </p:nvSpPr>
        <p:spPr>
          <a:xfrm>
            <a:off x="7759236" y="3096579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Store metrics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B0DF8DF-B11F-E0E9-9B5D-68D7874A800A}"/>
              </a:ext>
            </a:extLst>
          </p:cNvPr>
          <p:cNvSpPr/>
          <p:nvPr/>
        </p:nvSpPr>
        <p:spPr>
          <a:xfrm>
            <a:off x="7801859" y="3686072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Present metrics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03E4A10-CD85-2B91-F6AE-C05B56CD716A}"/>
              </a:ext>
            </a:extLst>
          </p:cNvPr>
          <p:cNvSpPr/>
          <p:nvPr/>
        </p:nvSpPr>
        <p:spPr>
          <a:xfrm>
            <a:off x="7708220" y="2492355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Send to analytics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2450A7E-0A78-05AC-0EF2-0D78614AF7CD}"/>
              </a:ext>
            </a:extLst>
          </p:cNvPr>
          <p:cNvSpPr/>
          <p:nvPr/>
        </p:nvSpPr>
        <p:spPr>
          <a:xfrm>
            <a:off x="295298" y="1882379"/>
            <a:ext cx="679375" cy="441885"/>
          </a:xfrm>
          <a:prstGeom prst="rect">
            <a:avLst/>
          </a:prstGeom>
          <a:solidFill>
            <a:srgbClr val="A2D4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Interact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ED88D46-7661-88EF-7199-046D90BA5814}"/>
              </a:ext>
            </a:extLst>
          </p:cNvPr>
          <p:cNvSpPr/>
          <p:nvPr/>
        </p:nvSpPr>
        <p:spPr>
          <a:xfrm>
            <a:off x="4313312" y="1882379"/>
            <a:ext cx="679375" cy="441885"/>
          </a:xfrm>
          <a:prstGeom prst="rect">
            <a:avLst/>
          </a:prstGeom>
          <a:solidFill>
            <a:srgbClr val="A2D4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Donate &amp; Redeem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4FFE1BD-C625-EC9F-BCE8-5FDCE6BBE38C}"/>
              </a:ext>
            </a:extLst>
          </p:cNvPr>
          <p:cNvSpPr/>
          <p:nvPr/>
        </p:nvSpPr>
        <p:spPr>
          <a:xfrm>
            <a:off x="3492026" y="1902572"/>
            <a:ext cx="679375" cy="441885"/>
          </a:xfrm>
          <a:prstGeom prst="rect">
            <a:avLst/>
          </a:prstGeom>
          <a:solidFill>
            <a:srgbClr val="A2D4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Media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34B689C-65FA-1DE1-FDDE-78008DA81009}"/>
              </a:ext>
            </a:extLst>
          </p:cNvPr>
          <p:cNvSpPr/>
          <p:nvPr/>
        </p:nvSpPr>
        <p:spPr>
          <a:xfrm>
            <a:off x="7708220" y="1900144"/>
            <a:ext cx="679375" cy="441885"/>
          </a:xfrm>
          <a:prstGeom prst="rect">
            <a:avLst/>
          </a:prstGeom>
          <a:solidFill>
            <a:srgbClr val="A2D4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Analytics</a:t>
            </a:r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FBEB7F87-840F-5700-8955-8A6993BF5535}"/>
              </a:ext>
            </a:extLst>
          </p:cNvPr>
          <p:cNvSpPr/>
          <p:nvPr/>
        </p:nvSpPr>
        <p:spPr>
          <a:xfrm>
            <a:off x="1855737" y="5778360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Task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3210AB9E-5B4A-E720-ECA0-9D7625C495FD}"/>
              </a:ext>
            </a:extLst>
          </p:cNvPr>
          <p:cNvSpPr txBox="1"/>
          <p:nvPr/>
        </p:nvSpPr>
        <p:spPr>
          <a:xfrm>
            <a:off x="226920" y="5338546"/>
            <a:ext cx="4586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Legend</a:t>
            </a:r>
          </a:p>
        </p:txBody>
      </p:sp>
    </p:spTree>
    <p:extLst>
      <p:ext uri="{BB962C8B-B14F-4D97-AF65-F5344CB8AC3E}">
        <p14:creationId xmlns:p14="http://schemas.microsoft.com/office/powerpoint/2010/main" val="2599735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BCB77FF-9DFB-4FBC-D79E-81FBA3C14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265" y="1036637"/>
            <a:ext cx="6381678" cy="5126037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19A58D-85A2-0A59-2646-BA339367BC2B}"/>
              </a:ext>
            </a:extLst>
          </p:cNvPr>
          <p:cNvSpPr txBox="1">
            <a:spLocks/>
          </p:cNvSpPr>
          <p:nvPr/>
        </p:nvSpPr>
        <p:spPr>
          <a:xfrm>
            <a:off x="216285" y="485776"/>
            <a:ext cx="7543800" cy="8667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600"/>
              </a:lnSpc>
            </a:pPr>
            <a:r>
              <a:rPr lang="en-GB" sz="3200" dirty="0"/>
              <a:t>#HeyBlue! Solution</a:t>
            </a:r>
          </a:p>
          <a:p>
            <a:pPr>
              <a:lnSpc>
                <a:spcPts val="3600"/>
              </a:lnSpc>
            </a:pPr>
            <a:r>
              <a:rPr lang="en-GB" sz="3200" dirty="0"/>
              <a:t>Context Diagram</a:t>
            </a:r>
          </a:p>
        </p:txBody>
      </p:sp>
    </p:spTree>
    <p:extLst>
      <p:ext uri="{BB962C8B-B14F-4D97-AF65-F5344CB8AC3E}">
        <p14:creationId xmlns:p14="http://schemas.microsoft.com/office/powerpoint/2010/main" val="1328433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0D6FF3-5F17-4511-4D78-FC36432666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31" y="1617663"/>
            <a:ext cx="6176387" cy="4602162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2CF35D5-74B5-5351-057C-9E95559C3D75}"/>
              </a:ext>
            </a:extLst>
          </p:cNvPr>
          <p:cNvSpPr txBox="1">
            <a:spLocks/>
          </p:cNvSpPr>
          <p:nvPr/>
        </p:nvSpPr>
        <p:spPr>
          <a:xfrm>
            <a:off x="216285" y="485776"/>
            <a:ext cx="7543800" cy="8667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600"/>
              </a:lnSpc>
            </a:pPr>
            <a:r>
              <a:rPr lang="en-GB" sz="3200" dirty="0"/>
              <a:t>#HeyBlue! Solution </a:t>
            </a:r>
            <a:r>
              <a:rPr lang="en-GB" sz="2800" dirty="0">
                <a:sym typeface="Wingdings" panose="05000000000000000000" pitchFamily="2" charset="2"/>
              </a:rPr>
              <a:t></a:t>
            </a:r>
            <a:r>
              <a:rPr lang="en-GB" sz="3200" dirty="0"/>
              <a:t> Interaction Manager</a:t>
            </a:r>
            <a:br>
              <a:rPr lang="en-GB" sz="3200" dirty="0"/>
            </a:br>
            <a:r>
              <a:rPr lang="en-GB" sz="3200" dirty="0"/>
              <a:t>Software System Container Diagram</a:t>
            </a:r>
          </a:p>
        </p:txBody>
      </p:sp>
    </p:spTree>
    <p:extLst>
      <p:ext uri="{BB962C8B-B14F-4D97-AF65-F5344CB8AC3E}">
        <p14:creationId xmlns:p14="http://schemas.microsoft.com/office/powerpoint/2010/main" val="2503881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DD729B-C34C-A705-BB9D-9BBD4B77E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52663"/>
            <a:ext cx="4019550" cy="3862452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A448DC-2C34-D30E-5F05-114D2BFB2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480" y="3171825"/>
            <a:ext cx="2220717" cy="3424908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EE5C457-D338-BCCF-7A4F-14319467FBA3}"/>
              </a:ext>
            </a:extLst>
          </p:cNvPr>
          <p:cNvSpPr txBox="1">
            <a:spLocks/>
          </p:cNvSpPr>
          <p:nvPr/>
        </p:nvSpPr>
        <p:spPr>
          <a:xfrm>
            <a:off x="216285" y="485776"/>
            <a:ext cx="7543800" cy="8667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600"/>
              </a:lnSpc>
            </a:pPr>
            <a:r>
              <a:rPr lang="en-GB" sz="3200" dirty="0"/>
              <a:t>#HeyBlue! Solution </a:t>
            </a:r>
            <a:r>
              <a:rPr lang="en-GB" sz="2800" dirty="0">
                <a:sym typeface="Wingdings" panose="05000000000000000000" pitchFamily="2" charset="2"/>
              </a:rPr>
              <a:t></a:t>
            </a:r>
            <a:r>
              <a:rPr lang="en-GB" sz="3200" dirty="0"/>
              <a:t> Interaction Manager</a:t>
            </a:r>
            <a:br>
              <a:rPr lang="en-GB" sz="3200" dirty="0"/>
            </a:br>
            <a:r>
              <a:rPr lang="en-GB" sz="3200" dirty="0"/>
              <a:t>Detailed Design and </a:t>
            </a:r>
          </a:p>
          <a:p>
            <a:pPr>
              <a:lnSpc>
                <a:spcPts val="3600"/>
              </a:lnSpc>
            </a:pPr>
            <a:r>
              <a:rPr lang="en-GB" sz="3200" dirty="0"/>
              <a:t>Architecture Decision Record(s)</a:t>
            </a:r>
          </a:p>
        </p:txBody>
      </p:sp>
    </p:spTree>
    <p:extLst>
      <p:ext uri="{BB962C8B-B14F-4D97-AF65-F5344CB8AC3E}">
        <p14:creationId xmlns:p14="http://schemas.microsoft.com/office/powerpoint/2010/main" val="153781904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1889</TotalTime>
  <Words>164</Words>
  <Application>Microsoft Office PowerPoint</Application>
  <PresentationFormat>On-screen Show (4:3)</PresentationFormat>
  <Paragraphs>56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Calibri</vt:lpstr>
      <vt:lpstr>Calibri Light</vt:lpstr>
      <vt:lpstr>Retrospect</vt:lpstr>
      <vt:lpstr>#HeyBlue</vt:lpstr>
      <vt:lpstr>PowerPoint Presentation</vt:lpstr>
      <vt:lpstr>Connect the dots</vt:lpstr>
      <vt:lpstr>#HeyBlue! Requirements  User Story Map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HeyBlue</dc:title>
  <dc:creator>Shari Lines</dc:creator>
  <cp:lastModifiedBy>Shari Lines</cp:lastModifiedBy>
  <cp:revision>48</cp:revision>
  <dcterms:created xsi:type="dcterms:W3CDTF">2022-11-20T19:28:10Z</dcterms:created>
  <dcterms:modified xsi:type="dcterms:W3CDTF">2022-11-27T15:18:11Z</dcterms:modified>
</cp:coreProperties>
</file>